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6" r:id="rId9"/>
    <p:sldId id="265" r:id="rId10"/>
    <p:sldId id="261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6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F70CD0-B3EF-44E1-8E5D-C29FF193499C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EEE642-B983-4953-B4D2-C708B5C9B24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6E9F1AE-9F7B-4B39-81A5-46AD8BA9CFA3}" type="slidenum">
              <a:rPr lang="ru-RU"/>
              <a:pPr/>
              <a:t>2</a:t>
            </a:fld>
            <a:endParaRPr lang="ru-RU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smtClean="0"/>
              <a:t>	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6E9F1AE-9F7B-4B39-81A5-46AD8BA9CFA3}" type="slidenum">
              <a:rPr lang="ru-RU"/>
              <a:pPr/>
              <a:t>3</a:t>
            </a:fld>
            <a:endParaRPr lang="ru-RU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smtClean="0"/>
              <a:t>	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6E9F1AE-9F7B-4B39-81A5-46AD8BA9CFA3}" type="slidenum">
              <a:rPr lang="ru-RU"/>
              <a:pPr/>
              <a:t>5</a:t>
            </a:fld>
            <a:endParaRPr lang="ru-RU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smtClean="0"/>
              <a:t>	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CBBCC-1AD6-4425-9AF1-AD0566ED938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B4E6D-839F-4DBB-8BAD-75B68CF1DC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CBBCC-1AD6-4425-9AF1-AD0566ED938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B4E6D-839F-4DBB-8BAD-75B68CF1DC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CBBCC-1AD6-4425-9AF1-AD0566ED938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B4E6D-839F-4DBB-8BAD-75B68CF1DC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CBBCC-1AD6-4425-9AF1-AD0566ED938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B4E6D-839F-4DBB-8BAD-75B68CF1DC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CBBCC-1AD6-4425-9AF1-AD0566ED938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B4E6D-839F-4DBB-8BAD-75B68CF1DC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CBBCC-1AD6-4425-9AF1-AD0566ED938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B4E6D-839F-4DBB-8BAD-75B68CF1DC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CBBCC-1AD6-4425-9AF1-AD0566ED938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B4E6D-839F-4DBB-8BAD-75B68CF1DC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CBBCC-1AD6-4425-9AF1-AD0566ED938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B4E6D-839F-4DBB-8BAD-75B68CF1DC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CBBCC-1AD6-4425-9AF1-AD0566ED938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B4E6D-839F-4DBB-8BAD-75B68CF1DC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CBBCC-1AD6-4425-9AF1-AD0566ED938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B4E6D-839F-4DBB-8BAD-75B68CF1DC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CBBCC-1AD6-4425-9AF1-AD0566ED938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B4E6D-839F-4DBB-8BAD-75B68CF1DC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F8A03F-3747-406C-9D2D-283A8A3D253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0E4F1D-D845-45AC-A4DE-C128E29ECD5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ACBBCC-1AD6-4425-9AF1-AD0566ED938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2B4E6D-839F-4DBB-8BAD-75B68CF1DCB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images.yandex.ru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1500174"/>
            <a:ext cx="6386530" cy="1470025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Статистика: дизайн информации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Урок №3.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Закрепление пройденного материала.</a:t>
            </a:r>
          </a:p>
          <a:p>
            <a:endParaRPr lang="ru-RU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475877">
            <a:off x="7467687" y="3710054"/>
            <a:ext cx="1082675" cy="1663700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srgbClr val="7979FF">
                <a:alpha val="2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973786">
            <a:off x="6567305" y="1445941"/>
            <a:ext cx="1127125" cy="1625600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srgbClr val="7979FF">
                <a:alpha val="2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Д.з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№ 19.7</a:t>
            </a:r>
          </a:p>
        </p:txBody>
      </p:sp>
      <p:graphicFrame>
        <p:nvGraphicFramePr>
          <p:cNvPr id="26627" name="Group 3"/>
          <p:cNvGraphicFramePr>
            <a:graphicFrameLocks noGrp="1"/>
          </p:cNvGraphicFramePr>
          <p:nvPr>
            <p:ph type="tbl" idx="1"/>
          </p:nvPr>
        </p:nvGraphicFramePr>
        <p:xfrm>
          <a:off x="457200" y="1600200"/>
          <a:ext cx="8229602" cy="4530727"/>
        </p:xfrm>
        <a:graphic>
          <a:graphicData uri="http://schemas.openxmlformats.org/drawingml/2006/table">
            <a:tbl>
              <a:tblPr/>
              <a:tblGrid>
                <a:gridCol w="1295400"/>
                <a:gridCol w="1390640"/>
                <a:gridCol w="1357323"/>
                <a:gridCol w="1643073"/>
                <a:gridCol w="1538279"/>
                <a:gridCol w="1004887"/>
              </a:tblGrid>
              <a:tr h="63976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Цена, р.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Варианта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842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№1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№2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№3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№4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826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Кратность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97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Частота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842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Частота %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6676" name="Text Box 52"/>
          <p:cNvSpPr txBox="1">
            <a:spLocks noChangeArrowheads="1"/>
          </p:cNvSpPr>
          <p:nvPr/>
        </p:nvSpPr>
        <p:spPr bwMode="auto">
          <a:xfrm>
            <a:off x="1752600" y="4495800"/>
            <a:ext cx="9302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0,45</a:t>
            </a:r>
            <a:endParaRPr lang="ru-RU" sz="2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77" name="Text Box 53"/>
          <p:cNvSpPr txBox="1">
            <a:spLocks noChangeArrowheads="1"/>
          </p:cNvSpPr>
          <p:nvPr/>
        </p:nvSpPr>
        <p:spPr bwMode="auto">
          <a:xfrm>
            <a:off x="1752600" y="5105400"/>
            <a:ext cx="914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45</a:t>
            </a:r>
            <a:endParaRPr lang="ru-RU" sz="2400" b="1" dirty="0">
              <a:solidFill>
                <a:srgbClr val="CC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80" name="Text Box 56"/>
          <p:cNvSpPr txBox="1">
            <a:spLocks noChangeArrowheads="1"/>
          </p:cNvSpPr>
          <p:nvPr/>
        </p:nvSpPr>
        <p:spPr bwMode="auto">
          <a:xfrm>
            <a:off x="3286116" y="4500570"/>
            <a:ext cx="8540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0,25</a:t>
            </a:r>
            <a:endParaRPr lang="ru-RU" sz="2400" b="1" dirty="0">
              <a:solidFill>
                <a:srgbClr val="CC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81" name="Text Box 57"/>
          <p:cNvSpPr txBox="1">
            <a:spLocks noChangeArrowheads="1"/>
          </p:cNvSpPr>
          <p:nvPr/>
        </p:nvSpPr>
        <p:spPr bwMode="auto">
          <a:xfrm>
            <a:off x="3214678" y="5143512"/>
            <a:ext cx="9302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25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82" name="Text Box 58"/>
          <p:cNvSpPr txBox="1">
            <a:spLocks noChangeArrowheads="1"/>
          </p:cNvSpPr>
          <p:nvPr/>
        </p:nvSpPr>
        <p:spPr bwMode="auto">
          <a:xfrm>
            <a:off x="4724400" y="4451350"/>
            <a:ext cx="914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0,1</a:t>
            </a:r>
            <a:endParaRPr lang="ru-RU" sz="2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83" name="Text Box 59"/>
          <p:cNvSpPr txBox="1">
            <a:spLocks noChangeArrowheads="1"/>
          </p:cNvSpPr>
          <p:nvPr/>
        </p:nvSpPr>
        <p:spPr bwMode="auto">
          <a:xfrm>
            <a:off x="4708525" y="5105400"/>
            <a:ext cx="9302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endParaRPr lang="ru-RU" sz="2400" b="1" dirty="0">
              <a:solidFill>
                <a:srgbClr val="CC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86" name="Text Box 62"/>
          <p:cNvSpPr txBox="1">
            <a:spLocks noChangeArrowheads="1"/>
          </p:cNvSpPr>
          <p:nvPr/>
        </p:nvSpPr>
        <p:spPr bwMode="auto">
          <a:xfrm>
            <a:off x="6215074" y="4500570"/>
            <a:ext cx="914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0,2</a:t>
            </a:r>
            <a:endParaRPr lang="ru-RU" sz="2400" b="1" dirty="0">
              <a:solidFill>
                <a:srgbClr val="CC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87" name="Text Box 63"/>
          <p:cNvSpPr txBox="1">
            <a:spLocks noChangeArrowheads="1"/>
          </p:cNvSpPr>
          <p:nvPr/>
        </p:nvSpPr>
        <p:spPr bwMode="auto">
          <a:xfrm>
            <a:off x="6286512" y="5143512"/>
            <a:ext cx="10064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6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6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76" grpId="0"/>
      <p:bldP spid="26677" grpId="0"/>
      <p:bldP spid="26680" grpId="0"/>
      <p:bldP spid="26681" grpId="0"/>
      <p:bldP spid="26682" grpId="0"/>
      <p:bldP spid="26683" grpId="0"/>
      <p:bldP spid="26686" grpId="0"/>
      <p:bldP spid="2668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Д.з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№ 19.9</a:t>
            </a:r>
          </a:p>
        </p:txBody>
      </p:sp>
      <p:graphicFrame>
        <p:nvGraphicFramePr>
          <p:cNvPr id="26627" name="Group 3"/>
          <p:cNvGraphicFramePr>
            <a:graphicFrameLocks noGrp="1"/>
          </p:cNvGraphicFramePr>
          <p:nvPr>
            <p:ph type="tbl" idx="1"/>
          </p:nvPr>
        </p:nvGraphicFramePr>
        <p:xfrm>
          <a:off x="457200" y="1600200"/>
          <a:ext cx="8229600" cy="4530727"/>
        </p:xfrm>
        <a:graphic>
          <a:graphicData uri="http://schemas.openxmlformats.org/drawingml/2006/table">
            <a:tbl>
              <a:tblPr/>
              <a:tblGrid>
                <a:gridCol w="1295400"/>
                <a:gridCol w="958850"/>
                <a:gridCol w="987425"/>
                <a:gridCol w="996950"/>
                <a:gridCol w="989013"/>
                <a:gridCol w="1997075"/>
                <a:gridCol w="1004887"/>
              </a:tblGrid>
              <a:tr h="63976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ТВ, ч в день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Варианта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842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826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Крат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ность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97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Частота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842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Частота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6676" name="Text Box 52"/>
          <p:cNvSpPr txBox="1">
            <a:spLocks noChangeArrowheads="1"/>
          </p:cNvSpPr>
          <p:nvPr/>
        </p:nvSpPr>
        <p:spPr bwMode="auto">
          <a:xfrm>
            <a:off x="1752600" y="4495800"/>
            <a:ext cx="9302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0,04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26677" name="Text Box 53"/>
          <p:cNvSpPr txBox="1">
            <a:spLocks noChangeArrowheads="1"/>
          </p:cNvSpPr>
          <p:nvPr/>
        </p:nvSpPr>
        <p:spPr bwMode="auto">
          <a:xfrm>
            <a:off x="1752600" y="5105400"/>
            <a:ext cx="914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4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6678" name="Text Box 54"/>
          <p:cNvSpPr txBox="1">
            <a:spLocks noChangeArrowheads="1"/>
          </p:cNvSpPr>
          <p:nvPr/>
        </p:nvSpPr>
        <p:spPr bwMode="auto">
          <a:xfrm>
            <a:off x="2743200" y="4495800"/>
            <a:ext cx="914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 smtClean="0">
                <a:solidFill>
                  <a:schemeClr val="tx2"/>
                </a:solidFill>
              </a:rPr>
              <a:t>0,36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26679" name="Text Box 55"/>
          <p:cNvSpPr txBox="1">
            <a:spLocks noChangeArrowheads="1"/>
          </p:cNvSpPr>
          <p:nvPr/>
        </p:nvSpPr>
        <p:spPr bwMode="auto">
          <a:xfrm>
            <a:off x="2743200" y="5105400"/>
            <a:ext cx="838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13 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26680" name="Text Box 56"/>
          <p:cNvSpPr txBox="1">
            <a:spLocks noChangeArrowheads="1"/>
          </p:cNvSpPr>
          <p:nvPr/>
        </p:nvSpPr>
        <p:spPr bwMode="auto">
          <a:xfrm>
            <a:off x="3794125" y="4451350"/>
            <a:ext cx="8540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0,40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26681" name="Text Box 57"/>
          <p:cNvSpPr txBox="1">
            <a:spLocks noChangeArrowheads="1"/>
          </p:cNvSpPr>
          <p:nvPr/>
        </p:nvSpPr>
        <p:spPr bwMode="auto">
          <a:xfrm>
            <a:off x="3717925" y="5105400"/>
            <a:ext cx="9302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40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26682" name="Text Box 58"/>
          <p:cNvSpPr txBox="1">
            <a:spLocks noChangeArrowheads="1"/>
          </p:cNvSpPr>
          <p:nvPr/>
        </p:nvSpPr>
        <p:spPr bwMode="auto">
          <a:xfrm>
            <a:off x="4724400" y="4451350"/>
            <a:ext cx="914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0,16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26683" name="Text Box 59"/>
          <p:cNvSpPr txBox="1">
            <a:spLocks noChangeArrowheads="1"/>
          </p:cNvSpPr>
          <p:nvPr/>
        </p:nvSpPr>
        <p:spPr bwMode="auto">
          <a:xfrm>
            <a:off x="4708525" y="5105400"/>
            <a:ext cx="9302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16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26684" name="Text Box 60"/>
          <p:cNvSpPr txBox="1">
            <a:spLocks noChangeArrowheads="1"/>
          </p:cNvSpPr>
          <p:nvPr/>
        </p:nvSpPr>
        <p:spPr bwMode="auto">
          <a:xfrm>
            <a:off x="5715000" y="4419600"/>
            <a:ext cx="914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0,04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26687" name="Text Box 63"/>
          <p:cNvSpPr txBox="1">
            <a:spLocks noChangeArrowheads="1"/>
          </p:cNvSpPr>
          <p:nvPr/>
        </p:nvSpPr>
        <p:spPr bwMode="auto">
          <a:xfrm>
            <a:off x="5786446" y="5214950"/>
            <a:ext cx="1006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4</a:t>
            </a:r>
            <a:endParaRPr lang="ru-RU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6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6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6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6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76" grpId="0"/>
      <p:bldP spid="26677" grpId="0"/>
      <p:bldP spid="26678" grpId="0"/>
      <p:bldP spid="26679" grpId="0"/>
      <p:bldP spid="26680" grpId="0"/>
      <p:bldP spid="26681" grpId="0"/>
      <p:bldP spid="26682" grpId="0"/>
      <p:bldP spid="26683" grpId="0"/>
      <p:bldP spid="26684" grpId="0"/>
      <p:bldP spid="2668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№19.9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А)  Размах = 4;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Б)  Мода = 2;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В) Среднее = 1,8 ч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№19.14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А) Объём = 26+18+44+54+22+36=200;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Б) Мода = №4;</a:t>
            </a:r>
          </a:p>
          <a:p>
            <a:pPr>
              <a:buNone/>
            </a:pP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Д.з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№ 19.14</a:t>
            </a:r>
          </a:p>
        </p:txBody>
      </p:sp>
      <p:graphicFrame>
        <p:nvGraphicFramePr>
          <p:cNvPr id="26627" name="Group 3"/>
          <p:cNvGraphicFramePr>
            <a:graphicFrameLocks noGrp="1"/>
          </p:cNvGraphicFramePr>
          <p:nvPr>
            <p:ph type="tbl" idx="1"/>
          </p:nvPr>
        </p:nvGraphicFramePr>
        <p:xfrm>
          <a:off x="457200" y="1600200"/>
          <a:ext cx="8229600" cy="4530727"/>
        </p:xfrm>
        <a:graphic>
          <a:graphicData uri="http://schemas.openxmlformats.org/drawingml/2006/table">
            <a:tbl>
              <a:tblPr/>
              <a:tblGrid>
                <a:gridCol w="1295400"/>
                <a:gridCol w="958850"/>
                <a:gridCol w="987425"/>
                <a:gridCol w="996950"/>
                <a:gridCol w="989013"/>
                <a:gridCol w="998537"/>
                <a:gridCol w="998538"/>
                <a:gridCol w="1004887"/>
              </a:tblGrid>
              <a:tr h="63976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Варианта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842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№1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№2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№3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№4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№5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№6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826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Крат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ность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44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57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97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Частота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842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Частота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6676" name="Text Box 52"/>
          <p:cNvSpPr txBox="1">
            <a:spLocks noChangeArrowheads="1"/>
          </p:cNvSpPr>
          <p:nvPr/>
        </p:nvSpPr>
        <p:spPr bwMode="auto">
          <a:xfrm>
            <a:off x="1752600" y="4495800"/>
            <a:ext cx="9302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0,13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26677" name="Text Box 53"/>
          <p:cNvSpPr txBox="1">
            <a:spLocks noChangeArrowheads="1"/>
          </p:cNvSpPr>
          <p:nvPr/>
        </p:nvSpPr>
        <p:spPr bwMode="auto">
          <a:xfrm>
            <a:off x="1752600" y="5105400"/>
            <a:ext cx="914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13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6678" name="Text Box 54"/>
          <p:cNvSpPr txBox="1">
            <a:spLocks noChangeArrowheads="1"/>
          </p:cNvSpPr>
          <p:nvPr/>
        </p:nvSpPr>
        <p:spPr bwMode="auto">
          <a:xfrm>
            <a:off x="2743200" y="4495800"/>
            <a:ext cx="914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 smtClean="0">
                <a:solidFill>
                  <a:schemeClr val="tx2"/>
                </a:solidFill>
              </a:rPr>
              <a:t>0,09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26679" name="Text Box 55"/>
          <p:cNvSpPr txBox="1">
            <a:spLocks noChangeArrowheads="1"/>
          </p:cNvSpPr>
          <p:nvPr/>
        </p:nvSpPr>
        <p:spPr bwMode="auto">
          <a:xfrm>
            <a:off x="2743200" y="5105400"/>
            <a:ext cx="838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9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26680" name="Text Box 56"/>
          <p:cNvSpPr txBox="1">
            <a:spLocks noChangeArrowheads="1"/>
          </p:cNvSpPr>
          <p:nvPr/>
        </p:nvSpPr>
        <p:spPr bwMode="auto">
          <a:xfrm>
            <a:off x="3794125" y="4451350"/>
            <a:ext cx="8540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0,22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26681" name="Text Box 57"/>
          <p:cNvSpPr txBox="1">
            <a:spLocks noChangeArrowheads="1"/>
          </p:cNvSpPr>
          <p:nvPr/>
        </p:nvSpPr>
        <p:spPr bwMode="auto">
          <a:xfrm>
            <a:off x="3717925" y="5105400"/>
            <a:ext cx="9302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22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26682" name="Text Box 58"/>
          <p:cNvSpPr txBox="1">
            <a:spLocks noChangeArrowheads="1"/>
          </p:cNvSpPr>
          <p:nvPr/>
        </p:nvSpPr>
        <p:spPr bwMode="auto">
          <a:xfrm>
            <a:off x="4724400" y="4451350"/>
            <a:ext cx="914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0,27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26683" name="Text Box 59"/>
          <p:cNvSpPr txBox="1">
            <a:spLocks noChangeArrowheads="1"/>
          </p:cNvSpPr>
          <p:nvPr/>
        </p:nvSpPr>
        <p:spPr bwMode="auto">
          <a:xfrm>
            <a:off x="4708525" y="5105400"/>
            <a:ext cx="9302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27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26684" name="Text Box 60"/>
          <p:cNvSpPr txBox="1">
            <a:spLocks noChangeArrowheads="1"/>
          </p:cNvSpPr>
          <p:nvPr/>
        </p:nvSpPr>
        <p:spPr bwMode="auto">
          <a:xfrm>
            <a:off x="5715000" y="4419600"/>
            <a:ext cx="914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0,11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26685" name="Text Box 61"/>
          <p:cNvSpPr txBox="1">
            <a:spLocks noChangeArrowheads="1"/>
          </p:cNvSpPr>
          <p:nvPr/>
        </p:nvSpPr>
        <p:spPr bwMode="auto">
          <a:xfrm>
            <a:off x="5699125" y="5060950"/>
            <a:ext cx="9302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11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26686" name="Text Box 62"/>
          <p:cNvSpPr txBox="1">
            <a:spLocks noChangeArrowheads="1"/>
          </p:cNvSpPr>
          <p:nvPr/>
        </p:nvSpPr>
        <p:spPr bwMode="auto">
          <a:xfrm>
            <a:off x="6705600" y="4419600"/>
            <a:ext cx="914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0,18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6687" name="Text Box 63"/>
          <p:cNvSpPr txBox="1">
            <a:spLocks noChangeArrowheads="1"/>
          </p:cNvSpPr>
          <p:nvPr/>
        </p:nvSpPr>
        <p:spPr bwMode="auto">
          <a:xfrm>
            <a:off x="6689725" y="5060950"/>
            <a:ext cx="1006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18</a:t>
            </a:r>
            <a:endParaRPr lang="ru-RU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6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6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6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6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6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6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6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6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76" grpId="0"/>
      <p:bldP spid="26677" grpId="0"/>
      <p:bldP spid="26678" grpId="0"/>
      <p:bldP spid="26679" grpId="0"/>
      <p:bldP spid="26680" grpId="0"/>
      <p:bldP spid="26681" grpId="0"/>
      <p:bldP spid="26682" grpId="0"/>
      <p:bldP spid="26683" grpId="0"/>
      <p:bldP spid="26684" grpId="0"/>
      <p:bldP spid="26685" grpId="0"/>
      <p:bldP spid="26686" grpId="0"/>
      <p:bldP spid="2668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228600" y="552450"/>
            <a:ext cx="8610600" cy="298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Найдите</a:t>
            </a:r>
            <a:r>
              <a:rPr lang="ru-RU" sz="32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среднее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арифметическое, </a:t>
            </a:r>
            <a:r>
              <a:rPr lang="ru-RU" sz="3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размах </a:t>
            </a:r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32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моду</a:t>
            </a:r>
            <a:r>
              <a:rPr lang="ru-RU" sz="24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ряда чисел:</a:t>
            </a:r>
          </a:p>
          <a:p>
            <a:r>
              <a:rPr lang="ru-RU" sz="4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16,  2</a:t>
            </a:r>
            <a:r>
              <a:rPr lang="en-US" sz="4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4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 16,  1</a:t>
            </a:r>
            <a:r>
              <a:rPr lang="en-US" sz="4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4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 20,</a:t>
            </a:r>
            <a:r>
              <a:rPr lang="en-US" sz="4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16</a:t>
            </a:r>
            <a:r>
              <a:rPr lang="ru-RU" sz="24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Решение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Среднее арифметическое: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solidFill>
                <a:schemeClr val="bg2"/>
              </a:solidFill>
              <a:latin typeface="Arial" charset="0"/>
            </a:endParaRPr>
          </a:p>
        </p:txBody>
      </p:sp>
      <p:graphicFrame>
        <p:nvGraphicFramePr>
          <p:cNvPr id="15363" name="Object 3"/>
          <p:cNvGraphicFramePr>
            <a:graphicFrameLocks noChangeAspect="1"/>
          </p:cNvGraphicFramePr>
          <p:nvPr>
            <p:ph sz="quarter" idx="1"/>
          </p:nvPr>
        </p:nvGraphicFramePr>
        <p:xfrm>
          <a:off x="642910" y="3429000"/>
          <a:ext cx="7515225" cy="1563688"/>
        </p:xfrm>
        <a:graphic>
          <a:graphicData uri="http://schemas.openxmlformats.org/presentationml/2006/ole">
            <p:oleObj spid="_x0000_s1026" name="Формула" r:id="rId3" imgW="1892300" imgH="393700" progId="Equation.3">
              <p:embed/>
            </p:oleObj>
          </a:graphicData>
        </a:graphic>
      </p:graphicFrame>
      <p:graphicFrame>
        <p:nvGraphicFramePr>
          <p:cNvPr id="15364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785786" y="4786322"/>
          <a:ext cx="7127875" cy="1008062"/>
        </p:xfrm>
        <a:graphic>
          <a:graphicData uri="http://schemas.openxmlformats.org/presentationml/2006/ole">
            <p:oleObj spid="_x0000_s1027" name="Формула" r:id="rId4" imgW="1256755" imgH="177723" progId="Equation.3">
              <p:embed/>
            </p:oleObj>
          </a:graphicData>
        </a:graphic>
      </p:graphicFrame>
      <p:graphicFrame>
        <p:nvGraphicFramePr>
          <p:cNvPr id="15365" name="Object 5"/>
          <p:cNvGraphicFramePr>
            <a:graphicFrameLocks noChangeAspect="1"/>
          </p:cNvGraphicFramePr>
          <p:nvPr>
            <p:ph sz="quarter" idx="3"/>
          </p:nvPr>
        </p:nvGraphicFramePr>
        <p:xfrm>
          <a:off x="785786" y="5715016"/>
          <a:ext cx="3538537" cy="990600"/>
        </p:xfrm>
        <a:graphic>
          <a:graphicData uri="http://schemas.openxmlformats.org/presentationml/2006/ole">
            <p:oleObj spid="_x0000_s1028" name="Формула" r:id="rId5" imgW="634449" imgH="177646" progId="Equation.3">
              <p:embed/>
            </p:oleObj>
          </a:graphicData>
        </a:graphic>
      </p:graphicFrame>
      <p:sp>
        <p:nvSpPr>
          <p:cNvPr id="6150" name="WordArt 9"/>
          <p:cNvSpPr>
            <a:spLocks noChangeArrowheads="1" noChangeShapeType="1" noTextEdit="1"/>
          </p:cNvSpPr>
          <p:nvPr/>
        </p:nvSpPr>
        <p:spPr bwMode="auto">
          <a:xfrm>
            <a:off x="3429000" y="152400"/>
            <a:ext cx="1981200" cy="4000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8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itchFamily="18" charset="0"/>
                <a:cs typeface="Times New Roman" pitchFamily="18" charset="0"/>
              </a:rPr>
              <a:t>Задача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15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15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15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3643306" y="5572140"/>
            <a:ext cx="5029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4000" b="1" dirty="0">
                <a:solidFill>
                  <a:srgbClr val="000000"/>
                </a:solidFill>
                <a:latin typeface="Arial" charset="0"/>
              </a:rPr>
              <a:t> отсутствует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533400" y="552450"/>
            <a:ext cx="8610600" cy="298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Найдите</a:t>
            </a:r>
            <a:r>
              <a:rPr lang="ru-RU" sz="32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среднее арифметическое, размах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моду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ряда чисел:</a:t>
            </a:r>
          </a:p>
          <a:p>
            <a:r>
              <a:rPr lang="ru-RU" sz="2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-21,  -33,  -35,  -19,  -20,  -22</a:t>
            </a:r>
            <a:r>
              <a:rPr lang="ru-RU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Решение.</a:t>
            </a:r>
          </a:p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Среднее арифметическое: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7172" name="WordArt 4"/>
          <p:cNvSpPr>
            <a:spLocks noChangeArrowheads="1" noChangeShapeType="1" noTextEdit="1"/>
          </p:cNvSpPr>
          <p:nvPr/>
        </p:nvSpPr>
        <p:spPr bwMode="auto">
          <a:xfrm>
            <a:off x="3429000" y="152400"/>
            <a:ext cx="1981200" cy="4000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8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itchFamily="18" charset="0"/>
                <a:cs typeface="Times New Roman" pitchFamily="18" charset="0"/>
              </a:rPr>
              <a:t>Задача</a:t>
            </a:r>
          </a:p>
        </p:txBody>
      </p:sp>
      <p:graphicFrame>
        <p:nvGraphicFramePr>
          <p:cNvPr id="17413" name="Object 5"/>
          <p:cNvGraphicFramePr>
            <a:graphicFrameLocks noChangeAspect="1"/>
          </p:cNvGraphicFramePr>
          <p:nvPr/>
        </p:nvGraphicFramePr>
        <p:xfrm>
          <a:off x="490538" y="3121025"/>
          <a:ext cx="7477125" cy="1146175"/>
        </p:xfrm>
        <a:graphic>
          <a:graphicData uri="http://schemas.openxmlformats.org/presentationml/2006/ole">
            <p:oleObj spid="_x0000_s2050" name="Формула" r:id="rId3" imgW="3086100" imgH="393700" progId="Equation.3">
              <p:embed/>
            </p:oleObj>
          </a:graphicData>
        </a:graphic>
      </p:graphicFrame>
      <p:graphicFrame>
        <p:nvGraphicFramePr>
          <p:cNvPr id="17414" name="Object 6"/>
          <p:cNvGraphicFramePr>
            <a:graphicFrameLocks noChangeAspect="1"/>
          </p:cNvGraphicFramePr>
          <p:nvPr/>
        </p:nvGraphicFramePr>
        <p:xfrm>
          <a:off x="1077913" y="4465638"/>
          <a:ext cx="6084887" cy="817562"/>
        </p:xfrm>
        <a:graphic>
          <a:graphicData uri="http://schemas.openxmlformats.org/presentationml/2006/ole">
            <p:oleObj spid="_x0000_s2051" name="Формула" r:id="rId4" imgW="1612900" imgH="203200" progId="Equation.3">
              <p:embed/>
            </p:oleObj>
          </a:graphicData>
        </a:graphic>
      </p:graphicFrame>
      <p:graphicFrame>
        <p:nvGraphicFramePr>
          <p:cNvPr id="17415" name="Object 7"/>
          <p:cNvGraphicFramePr>
            <a:graphicFrameLocks noChangeAspect="1"/>
          </p:cNvGraphicFramePr>
          <p:nvPr/>
        </p:nvGraphicFramePr>
        <p:xfrm>
          <a:off x="1071538" y="5286388"/>
          <a:ext cx="2613025" cy="1133476"/>
        </p:xfrm>
        <a:graphic>
          <a:graphicData uri="http://schemas.openxmlformats.org/presentationml/2006/ole">
            <p:oleObj spid="_x0000_s2052" name="Формула" r:id="rId5" imgW="469696" imgH="177723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57298"/>
            <a:ext cx="8229600" cy="2786082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Самостоятельная работа</a:t>
            </a: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Домашнее задание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Провести статистические исследования:</a:t>
            </a:r>
          </a:p>
          <a:p>
            <a:pPr lvl="0"/>
            <a:r>
              <a:rPr lang="ru-RU" b="1" dirty="0" smtClean="0">
                <a:solidFill>
                  <a:srgbClr val="C00000"/>
                </a:solidFill>
              </a:rPr>
              <a:t>В каком месяце родились одноклассники.</a:t>
            </a:r>
          </a:p>
          <a:p>
            <a:pPr lvl="0"/>
            <a:r>
              <a:rPr lang="ru-RU" b="1" dirty="0" smtClean="0">
                <a:solidFill>
                  <a:srgbClr val="002060"/>
                </a:solidFill>
              </a:rPr>
              <a:t>Выяснить, сколько в среднем в день одноклассники тратят времени на выполнение домашних заданий.</a:t>
            </a:r>
          </a:p>
          <a:p>
            <a:pPr lvl="0"/>
            <a:r>
              <a:rPr lang="ru-RU" b="1" dirty="0" smtClean="0">
                <a:solidFill>
                  <a:srgbClr val="7030A0"/>
                </a:solidFill>
              </a:rPr>
              <a:t>С помощью опроса выяснить, каким образом одноклассники получают информацию о происходящем в мире: через интернет; с помощью телевидения, радио, газет.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850" y="549275"/>
            <a:ext cx="8496300" cy="501675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Используемые ресурсы:</a:t>
            </a:r>
          </a:p>
          <a:p>
            <a:pPr>
              <a:defRPr/>
            </a:pPr>
            <a:endParaRPr lang="ru-RU" sz="3200" dirty="0">
              <a:solidFill>
                <a:srgbClr val="D60093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Tx/>
              <a:buAutoNum type="arabicPeriod"/>
              <a:defRPr/>
            </a:pPr>
            <a:r>
              <a:rPr lang="ru-RU" sz="280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Мордкович А.Г., Алгебра. 9 класс. В 2 ч. Ч.1. Учебник для учащихся общеобразовательных учреждений.-М.:</a:t>
            </a:r>
            <a:r>
              <a:rPr lang="ru-RU" sz="2800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Мнемозина,2013.</a:t>
            </a:r>
            <a:endParaRPr lang="ru-RU" sz="2800" dirty="0">
              <a:solidFill>
                <a:srgbClr val="D60093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Tx/>
              <a:buAutoNum type="arabicPeriod"/>
              <a:defRPr/>
            </a:pPr>
            <a:r>
              <a:rPr lang="ru-RU" sz="280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Мордкович А.Г., Алгебра. 9 класс. В 2 ч. Ч.2. Задачник для учащихся общеобразовательных учреждений.-М.:</a:t>
            </a:r>
            <a:r>
              <a:rPr lang="ru-RU" sz="2800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Мнемозина,20013</a:t>
            </a:r>
            <a:endParaRPr lang="ru-RU" sz="2800" dirty="0">
              <a:solidFill>
                <a:srgbClr val="D60093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Tx/>
              <a:buAutoNum type="arabicPeriod"/>
              <a:defRPr/>
            </a:pPr>
            <a:r>
              <a:rPr lang="en-US" sz="280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http://images.yandex.ru/</a:t>
            </a:r>
            <a:endParaRPr lang="ru-RU" sz="2800" dirty="0">
              <a:solidFill>
                <a:srgbClr val="D60093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defRPr/>
            </a:pPr>
            <a:endParaRPr lang="ru-RU" sz="2800" dirty="0">
              <a:solidFill>
                <a:srgbClr val="D60093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Tx/>
              <a:buAutoNum type="arabicPeriod"/>
              <a:defRPr/>
            </a:pP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5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83BE92E-053A-4DAF-807A-838E9A200685}" type="slidenum">
              <a:rPr lang="ru-RU" smtClean="0"/>
              <a:pPr/>
              <a:t>10</a:t>
            </a:fld>
            <a:endParaRPr lang="ru-RU" smtClean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355</Words>
  <Application>Microsoft Office PowerPoint</Application>
  <PresentationFormat>Экран (4:3)</PresentationFormat>
  <Paragraphs>135</Paragraphs>
  <Slides>10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Тема Office</vt:lpstr>
      <vt:lpstr>Формула</vt:lpstr>
      <vt:lpstr>Статистика: дизайн информации</vt:lpstr>
      <vt:lpstr>Д.з. № 19.7</vt:lpstr>
      <vt:lpstr>Д.з. № 19.9</vt:lpstr>
      <vt:lpstr>Слайд 4</vt:lpstr>
      <vt:lpstr>Д.з. № 19.14</vt:lpstr>
      <vt:lpstr>Слайд 6</vt:lpstr>
      <vt:lpstr>Слайд 7</vt:lpstr>
      <vt:lpstr>Самостоятельная работа</vt:lpstr>
      <vt:lpstr>Домашнее задание</vt:lpstr>
      <vt:lpstr>Слайд 10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11</cp:revision>
  <dcterms:created xsi:type="dcterms:W3CDTF">2016-09-25T05:10:12Z</dcterms:created>
  <dcterms:modified xsi:type="dcterms:W3CDTF">2016-09-26T17:29:22Z</dcterms:modified>
</cp:coreProperties>
</file>